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77" r:id="rId13"/>
    <p:sldId id="272" r:id="rId14"/>
    <p:sldId id="276" r:id="rId15"/>
    <p:sldId id="273" r:id="rId16"/>
    <p:sldId id="274" r:id="rId17"/>
    <p:sldId id="267" r:id="rId18"/>
    <p:sldId id="268" r:id="rId19"/>
    <p:sldId id="270" r:id="rId20"/>
    <p:sldId id="271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94660"/>
  </p:normalViewPr>
  <p:slideViewPr>
    <p:cSldViewPr snapToGrid="0">
      <p:cViewPr varScale="1">
        <p:scale>
          <a:sx n="69" d="100"/>
          <a:sy n="69" d="100"/>
        </p:scale>
        <p:origin x="5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92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31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9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45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01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19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6" name="Контейнер за съдържание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Контейнер за долния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5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90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4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82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58B6E-571B-4126-8D4B-65295DE2D542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0963F-C5F5-439B-9DAD-7DF27160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548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Schooled for success</a:t>
            </a:r>
            <a:endParaRPr lang="en-US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Strypes Lab Project-</a:t>
            </a:r>
            <a:r>
              <a:rPr lang="bg-BG" smtClean="0"/>
              <a:t>онлайн дневник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78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163" y="3749851"/>
            <a:ext cx="8468078" cy="2591025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728" y="973513"/>
            <a:ext cx="8522947" cy="212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1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8" t="16325" r="2296" b="52658"/>
          <a:stretch/>
        </p:blipFill>
        <p:spPr>
          <a:xfrm>
            <a:off x="120070" y="1634836"/>
            <a:ext cx="8488219" cy="1789968"/>
          </a:xfrm>
          <a:prstGeom prst="rect">
            <a:avLst/>
          </a:prstGeom>
        </p:spPr>
      </p:pic>
      <p:sp>
        <p:nvSpPr>
          <p:cNvPr id="4" name="Текстово поле 3"/>
          <p:cNvSpPr txBox="1"/>
          <p:nvPr/>
        </p:nvSpPr>
        <p:spPr>
          <a:xfrm>
            <a:off x="4442691" y="461818"/>
            <a:ext cx="32430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b="1" u="sng" dirty="0" smtClean="0"/>
              <a:t>Молби за отпуск </a:t>
            </a:r>
            <a:endParaRPr lang="en-US" sz="3200" b="1" u="sng" dirty="0"/>
          </a:p>
        </p:txBody>
      </p:sp>
      <p:sp>
        <p:nvSpPr>
          <p:cNvPr id="6" name="Текстово поле 5"/>
          <p:cNvSpPr txBox="1"/>
          <p:nvPr/>
        </p:nvSpPr>
        <p:spPr>
          <a:xfrm>
            <a:off x="8608289" y="1843283"/>
            <a:ext cx="33712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bg-BG" sz="2000" dirty="0" smtClean="0"/>
              <a:t>От моделите </a:t>
            </a:r>
            <a:r>
              <a:rPr lang="en-US" sz="2000" dirty="0" err="1" smtClean="0"/>
              <a:t>StudentLeave</a:t>
            </a:r>
            <a:r>
              <a:rPr lang="en-US" sz="2000" dirty="0" smtClean="0"/>
              <a:t> </a:t>
            </a:r>
            <a:r>
              <a:rPr lang="bg-BG" sz="2000" dirty="0" smtClean="0"/>
              <a:t>и </a:t>
            </a:r>
            <a:r>
              <a:rPr lang="en-US" sz="2000" dirty="0" err="1" smtClean="0"/>
              <a:t>TeacherLeave</a:t>
            </a:r>
            <a:r>
              <a:rPr lang="bg-BG" sz="2000" dirty="0" smtClean="0"/>
              <a:t> извличаме молбите.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bg-BG" sz="2000" dirty="0" smtClean="0"/>
              <a:t>Показваме какво действие е предприел </a:t>
            </a:r>
            <a:r>
              <a:rPr lang="bg-BG" sz="2000" dirty="0" err="1" smtClean="0"/>
              <a:t>Админа</a:t>
            </a:r>
            <a:r>
              <a:rPr lang="bg-BG" sz="2000" dirty="0" smtClean="0"/>
              <a:t>, като за целта в моделите имаме зададен статус:</a:t>
            </a:r>
          </a:p>
          <a:p>
            <a:pPr algn="just"/>
            <a:endParaRPr lang="bg-BG" sz="2000" dirty="0" smtClean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bg-BG" sz="2000" dirty="0" smtClean="0"/>
              <a:t>0- Действие не е предприето (в очакване)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bg-BG" sz="2000" dirty="0" smtClean="0"/>
              <a:t>1- Одобрена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bg-BG" sz="2000" dirty="0" smtClean="0"/>
              <a:t>2- Отхвърлена</a:t>
            </a:r>
            <a:endParaRPr lang="en-US" sz="2000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5" t="16325" r="276" b="49882"/>
          <a:stretch/>
        </p:blipFill>
        <p:spPr>
          <a:xfrm>
            <a:off x="120070" y="3925454"/>
            <a:ext cx="8488219" cy="191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9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4" t="16162" r="1561" b="5806"/>
          <a:stretch/>
        </p:blipFill>
        <p:spPr>
          <a:xfrm>
            <a:off x="1671783" y="1976582"/>
            <a:ext cx="8312728" cy="4414982"/>
          </a:xfrm>
          <a:prstGeom prst="rect">
            <a:avLst/>
          </a:prstGeom>
        </p:spPr>
      </p:pic>
      <p:sp>
        <p:nvSpPr>
          <p:cNvPr id="3" name="Текстово поле 2"/>
          <p:cNvSpPr txBox="1"/>
          <p:nvPr/>
        </p:nvSpPr>
        <p:spPr>
          <a:xfrm>
            <a:off x="1225572" y="443346"/>
            <a:ext cx="92051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sz="3200" b="1" u="sng" dirty="0" smtClean="0"/>
              <a:t>Функцията </a:t>
            </a:r>
            <a:r>
              <a:rPr lang="en-US" sz="3200" b="1" u="sng" dirty="0" err="1" smtClean="0"/>
              <a:t>create_message</a:t>
            </a:r>
            <a:r>
              <a:rPr lang="en-US" sz="3200" b="1" u="sng" dirty="0" smtClean="0"/>
              <a:t>()</a:t>
            </a:r>
            <a:endParaRPr lang="bg-BG" sz="3200" b="1" u="sng" dirty="0" smtClean="0"/>
          </a:p>
          <a:p>
            <a:r>
              <a:rPr lang="bg-BG" sz="2400" dirty="0" smtClean="0"/>
              <a:t>- Запазва информацията в модела </a:t>
            </a:r>
            <a:r>
              <a:rPr lang="en-US" sz="2400" dirty="0" smtClean="0"/>
              <a:t>Message </a:t>
            </a:r>
            <a:r>
              <a:rPr lang="bg-BG" sz="2400" dirty="0" smtClean="0"/>
              <a:t>и я извеждаме на екрана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017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368100" y="5257824"/>
            <a:ext cx="11439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sz="2000" b="1" u="sng" dirty="0" smtClean="0"/>
              <a:t>Начален екран студент:</a:t>
            </a:r>
          </a:p>
          <a:p>
            <a:pPr algn="ctr"/>
            <a:r>
              <a:rPr lang="bg-BG" sz="2000" dirty="0" smtClean="0"/>
              <a:t>-В базата данни имаме създаден модел, в който запазваме присъствията  на базата на студентското </a:t>
            </a:r>
            <a:r>
              <a:rPr lang="en-US" sz="2000" dirty="0" smtClean="0"/>
              <a:t>id.</a:t>
            </a:r>
          </a:p>
          <a:p>
            <a:pPr algn="ctr"/>
            <a:r>
              <a:rPr lang="bg-BG" sz="2000" dirty="0" smtClean="0"/>
              <a:t>-Имаме и колона , в която отбелязваме дали дадено занятие е било посетено или не.</a:t>
            </a:r>
          </a:p>
          <a:p>
            <a:pPr algn="ctr"/>
            <a:r>
              <a:rPr lang="bg-BG" sz="2000" dirty="0" smtClean="0"/>
              <a:t>-Извличаме отсъствия/присъствия на база статуса.</a:t>
            </a:r>
            <a:endParaRPr lang="en-US" sz="2000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8" t="15182" r="-460" b="6132"/>
          <a:stretch/>
        </p:blipFill>
        <p:spPr>
          <a:xfrm>
            <a:off x="1811530" y="498764"/>
            <a:ext cx="8552874" cy="445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0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" t="10122" r="-1" b="6295"/>
          <a:stretch/>
        </p:blipFill>
        <p:spPr>
          <a:xfrm>
            <a:off x="0" y="124690"/>
            <a:ext cx="10086109" cy="4729019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6" t="16325" b="48250"/>
          <a:stretch/>
        </p:blipFill>
        <p:spPr>
          <a:xfrm>
            <a:off x="3676072" y="4853709"/>
            <a:ext cx="8515928" cy="200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0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3038764" y="285690"/>
            <a:ext cx="7642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1" dirty="0" smtClean="0"/>
              <a:t>Извличаме резултатите от модела </a:t>
            </a:r>
            <a:r>
              <a:rPr lang="en-US" sz="2000" b="1" dirty="0" err="1" smtClean="0"/>
              <a:t>StudentResult</a:t>
            </a:r>
            <a:r>
              <a:rPr lang="bg-BG" sz="2000" b="1" dirty="0"/>
              <a:t> </a:t>
            </a:r>
            <a:r>
              <a:rPr lang="bg-BG" sz="2000" b="1" dirty="0" smtClean="0"/>
              <a:t>по студентското </a:t>
            </a:r>
            <a:r>
              <a:rPr lang="en-US" sz="2000" b="1" dirty="0" smtClean="0"/>
              <a:t>id</a:t>
            </a:r>
            <a:endParaRPr lang="en-US" sz="2000" b="1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7" t="34772" r="1653" b="36823"/>
          <a:stretch/>
        </p:blipFill>
        <p:spPr>
          <a:xfrm>
            <a:off x="4359563" y="5250871"/>
            <a:ext cx="7832437" cy="1607129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3" t="16162" r="91" b="5479"/>
          <a:stretch/>
        </p:blipFill>
        <p:spPr>
          <a:xfrm>
            <a:off x="101599" y="751608"/>
            <a:ext cx="8515928" cy="443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7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" t="9305" r="-184" b="5153"/>
          <a:stretch/>
        </p:blipFill>
        <p:spPr>
          <a:xfrm>
            <a:off x="1135296" y="541154"/>
            <a:ext cx="10104581" cy="4839856"/>
          </a:xfrm>
          <a:prstGeom prst="rect">
            <a:avLst/>
          </a:prstGeom>
        </p:spPr>
      </p:pic>
      <p:sp>
        <p:nvSpPr>
          <p:cNvPr id="3" name="Текстово поле 2"/>
          <p:cNvSpPr txBox="1"/>
          <p:nvPr/>
        </p:nvSpPr>
        <p:spPr>
          <a:xfrm>
            <a:off x="1644997" y="5552902"/>
            <a:ext cx="9412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bg-BG" sz="2400" dirty="0" smtClean="0"/>
              <a:t>	В модела </a:t>
            </a:r>
            <a:r>
              <a:rPr lang="en-US" sz="2400" dirty="0" err="1" smtClean="0"/>
              <a:t>LeaveReoprt</a:t>
            </a:r>
            <a:r>
              <a:rPr lang="en-US" sz="2400" dirty="0" smtClean="0"/>
              <a:t> </a:t>
            </a:r>
            <a:r>
              <a:rPr lang="bg-BG" sz="2400" dirty="0" smtClean="0"/>
              <a:t>запазваме молбите по студентското </a:t>
            </a:r>
            <a:r>
              <a:rPr lang="bg-BG" sz="2400" dirty="0" err="1" smtClean="0"/>
              <a:t>ид</a:t>
            </a:r>
            <a:r>
              <a:rPr lang="bg-BG" sz="2400" dirty="0" smtClean="0"/>
              <a:t>,</a:t>
            </a:r>
          </a:p>
          <a:p>
            <a:pPr algn="just"/>
            <a:r>
              <a:rPr lang="bg-BG" sz="2400" dirty="0" smtClean="0"/>
              <a:t> като по подразбиране, статуса е 0- не е предприето действие по него.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1976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4027054" y="350982"/>
            <a:ext cx="3726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800" b="1" u="sng" dirty="0" smtClean="0"/>
              <a:t>Начален екран Учител</a:t>
            </a:r>
            <a:r>
              <a:rPr lang="bg-BG" dirty="0" smtClean="0"/>
              <a:t>:</a:t>
            </a:r>
            <a:endParaRPr lang="en-US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8" r="92" b="5805"/>
          <a:stretch/>
        </p:blipFill>
        <p:spPr>
          <a:xfrm>
            <a:off x="711200" y="1477818"/>
            <a:ext cx="10049164" cy="476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92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348501" y="6063826"/>
            <a:ext cx="11843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400" dirty="0" smtClean="0"/>
              <a:t>Добавяне на конкретна дата, на която се е провело дадено занятие по предмет и година</a:t>
            </a:r>
            <a:endParaRPr lang="en-US" sz="2400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9" t="16978" b="5153"/>
          <a:stretch/>
        </p:blipFill>
        <p:spPr>
          <a:xfrm>
            <a:off x="2244437" y="1062182"/>
            <a:ext cx="8497454" cy="440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90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4" t="16325" r="-367" b="6133"/>
          <a:stretch/>
        </p:blipFill>
        <p:spPr>
          <a:xfrm>
            <a:off x="2013526" y="988291"/>
            <a:ext cx="8506691" cy="4387272"/>
          </a:xfrm>
          <a:prstGeom prst="rect">
            <a:avLst/>
          </a:prstGeom>
        </p:spPr>
      </p:pic>
      <p:sp>
        <p:nvSpPr>
          <p:cNvPr id="3" name="Текстово поле 2"/>
          <p:cNvSpPr txBox="1"/>
          <p:nvPr/>
        </p:nvSpPr>
        <p:spPr>
          <a:xfrm>
            <a:off x="1819563" y="5689600"/>
            <a:ext cx="91489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400" dirty="0" smtClean="0"/>
              <a:t>Специален модел, в който съхраняваме резултатите</a:t>
            </a:r>
          </a:p>
          <a:p>
            <a:r>
              <a:rPr lang="bg-BG" sz="2400" dirty="0" smtClean="0"/>
              <a:t>-Избираме предмет, година, студент и вписваме получената оценка</a:t>
            </a:r>
            <a:r>
              <a:rPr lang="bg-BG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51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6" t="9707" r="25560" b="5506"/>
          <a:stretch/>
        </p:blipFill>
        <p:spPr>
          <a:xfrm>
            <a:off x="579504" y="949773"/>
            <a:ext cx="5082388" cy="4759873"/>
          </a:xfrm>
        </p:spPr>
      </p:pic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6520874" y="212437"/>
            <a:ext cx="4727168" cy="3020291"/>
          </a:xfrm>
        </p:spPr>
        <p:txBody>
          <a:bodyPr>
            <a:noAutofit/>
          </a:bodyPr>
          <a:lstStyle/>
          <a:p>
            <a:r>
              <a:rPr lang="bg-BG" sz="2400" u="sng" dirty="0" smtClean="0"/>
              <a:t>Три възможни роли: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sz="2400" b="1" dirty="0" err="1" smtClean="0"/>
              <a:t>Админ</a:t>
            </a:r>
            <a:r>
              <a:rPr lang="bg-BG" sz="2400" dirty="0" smtClean="0"/>
              <a:t>- добавя </a:t>
            </a:r>
            <a:r>
              <a:rPr lang="bg-BG" sz="2400" dirty="0" err="1" smtClean="0"/>
              <a:t>курсове,студенти</a:t>
            </a:r>
            <a:r>
              <a:rPr lang="bg-BG" sz="2400" dirty="0" smtClean="0"/>
              <a:t>, </a:t>
            </a:r>
            <a:r>
              <a:rPr lang="bg-BG" sz="2400" dirty="0" err="1" smtClean="0"/>
              <a:t>учители,предмети</a:t>
            </a:r>
            <a:endParaRPr lang="bg-BG" sz="24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sz="2400" b="1" dirty="0" smtClean="0"/>
              <a:t>Учител</a:t>
            </a:r>
            <a:r>
              <a:rPr lang="bg-BG" sz="2400" dirty="0" smtClean="0"/>
              <a:t>- отбелязва присъствия, оценки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sz="2400" b="1" dirty="0" smtClean="0"/>
              <a:t>Студент</a:t>
            </a:r>
            <a:r>
              <a:rPr lang="bg-BG" sz="2400" dirty="0" smtClean="0"/>
              <a:t>- преглежда оценките и присъствията</a:t>
            </a:r>
            <a:endParaRPr lang="en-US" sz="2400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1" t="33466" r="39670" b="17559"/>
          <a:stretch/>
        </p:blipFill>
        <p:spPr>
          <a:xfrm>
            <a:off x="6658957" y="3426691"/>
            <a:ext cx="4451001" cy="325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0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5" t="15998" r="1194" b="5316"/>
          <a:stretch/>
        </p:blipFill>
        <p:spPr>
          <a:xfrm>
            <a:off x="1902691" y="757381"/>
            <a:ext cx="8395854" cy="4451928"/>
          </a:xfrm>
          <a:prstGeom prst="rect">
            <a:avLst/>
          </a:prstGeom>
        </p:spPr>
      </p:pic>
      <p:sp>
        <p:nvSpPr>
          <p:cNvPr id="3" name="Текстово поле 2"/>
          <p:cNvSpPr txBox="1"/>
          <p:nvPr/>
        </p:nvSpPr>
        <p:spPr>
          <a:xfrm>
            <a:off x="2077580" y="5449455"/>
            <a:ext cx="8734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400" dirty="0" smtClean="0"/>
              <a:t>В базата данни пазим всички молби за отпуск:</a:t>
            </a:r>
          </a:p>
          <a:p>
            <a:r>
              <a:rPr lang="bg-BG" sz="2400" dirty="0" smtClean="0"/>
              <a:t>-Долу показваме историята (всички молби), както и техния статус</a:t>
            </a:r>
          </a:p>
          <a:p>
            <a:r>
              <a:rPr lang="bg-BG" sz="2400" dirty="0" smtClean="0"/>
              <a:t>-А отгоре имаме възможност да добавим нова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33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/>
          <p:cNvSpPr txBox="1"/>
          <p:nvPr/>
        </p:nvSpPr>
        <p:spPr>
          <a:xfrm>
            <a:off x="3519056" y="2881746"/>
            <a:ext cx="4807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dirty="0" smtClean="0"/>
              <a:t>Благодаря за вниманието!</a:t>
            </a:r>
            <a:endParaRPr lang="en-US" sz="3200" dirty="0"/>
          </a:p>
        </p:txBody>
      </p:sp>
      <p:sp>
        <p:nvSpPr>
          <p:cNvPr id="3" name="Текстово поле 2"/>
          <p:cNvSpPr txBox="1"/>
          <p:nvPr/>
        </p:nvSpPr>
        <p:spPr>
          <a:xfrm>
            <a:off x="8155708" y="6313178"/>
            <a:ext cx="3930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dirty="0" smtClean="0"/>
              <a:t>Ерика </a:t>
            </a:r>
            <a:r>
              <a:rPr lang="bg-BG" sz="2000" dirty="0" err="1" smtClean="0"/>
              <a:t>Карамучева</a:t>
            </a:r>
            <a:r>
              <a:rPr lang="bg-BG" sz="2000" dirty="0" smtClean="0"/>
              <a:t>, ноември2022г.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717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" t="10696" r="812" b="5768"/>
          <a:stretch/>
        </p:blipFill>
        <p:spPr>
          <a:xfrm>
            <a:off x="249382" y="1726555"/>
            <a:ext cx="9421091" cy="4455157"/>
          </a:xfrm>
        </p:spPr>
      </p:pic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1108364" y="212436"/>
            <a:ext cx="9177771" cy="1659792"/>
          </a:xfrm>
        </p:spPr>
        <p:txBody>
          <a:bodyPr>
            <a:normAutofit/>
          </a:bodyPr>
          <a:lstStyle/>
          <a:p>
            <a:pPr algn="ctr"/>
            <a:r>
              <a:rPr lang="bg-BG" sz="2400" u="sng" dirty="0" smtClean="0"/>
              <a:t>Начална страница за </a:t>
            </a:r>
            <a:r>
              <a:rPr lang="bg-BG" sz="2400" u="sng" dirty="0" err="1" smtClean="0"/>
              <a:t>Админ</a:t>
            </a:r>
            <a:r>
              <a:rPr lang="bg-BG" sz="2400" u="sng" dirty="0" smtClean="0"/>
              <a:t>:</a:t>
            </a: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bg-BG" sz="2400" dirty="0" smtClean="0"/>
              <a:t>-хоризонтална навигация</a:t>
            </a:r>
            <a:endParaRPr lang="en-US" sz="2400" dirty="0"/>
          </a:p>
        </p:txBody>
      </p:sp>
      <p:pic>
        <p:nvPicPr>
          <p:cNvPr id="7" name="Картина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2" t="10611" b="73881"/>
          <a:stretch/>
        </p:blipFill>
        <p:spPr>
          <a:xfrm>
            <a:off x="10049163" y="2334047"/>
            <a:ext cx="1810327" cy="877454"/>
          </a:xfrm>
          <a:prstGeom prst="rect">
            <a:avLst/>
          </a:prstGeom>
        </p:spPr>
      </p:pic>
      <p:cxnSp>
        <p:nvCxnSpPr>
          <p:cNvPr id="9" name="Съединител с чупка 8"/>
          <p:cNvCxnSpPr/>
          <p:nvPr/>
        </p:nvCxnSpPr>
        <p:spPr>
          <a:xfrm>
            <a:off x="9568873" y="1887947"/>
            <a:ext cx="1283854" cy="387928"/>
          </a:xfrm>
          <a:prstGeom prst="bentConnector2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Правоъгълник 9"/>
          <p:cNvSpPr/>
          <p:nvPr/>
        </p:nvSpPr>
        <p:spPr>
          <a:xfrm>
            <a:off x="2142836" y="2275875"/>
            <a:ext cx="7527637" cy="25732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Съединител с чупка 11"/>
          <p:cNvCxnSpPr/>
          <p:nvPr/>
        </p:nvCxnSpPr>
        <p:spPr>
          <a:xfrm>
            <a:off x="7139709" y="4849091"/>
            <a:ext cx="2669309" cy="1136073"/>
          </a:xfrm>
          <a:prstGeom prst="bentConnector3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Текстово поле 13"/>
          <p:cNvSpPr txBox="1"/>
          <p:nvPr/>
        </p:nvSpPr>
        <p:spPr>
          <a:xfrm>
            <a:off x="9804399" y="4766577"/>
            <a:ext cx="2299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dirty="0" smtClean="0"/>
              <a:t>Модели, създадени в базата данни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dirty="0" smtClean="0"/>
              <a:t>Извличане на техния общ брой и показване на екрана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7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3654640" y="304800"/>
            <a:ext cx="5772295" cy="1200728"/>
          </a:xfrm>
        </p:spPr>
        <p:txBody>
          <a:bodyPr>
            <a:normAutofit fontScale="90000"/>
          </a:bodyPr>
          <a:lstStyle/>
          <a:p>
            <a:pPr algn="ctr"/>
            <a:r>
              <a:rPr lang="bg-BG" b="1" u="sng" dirty="0" smtClean="0"/>
              <a:t>Функцията </a:t>
            </a:r>
            <a:r>
              <a:rPr lang="en-US" b="1" u="sng" dirty="0" err="1" smtClean="0"/>
              <a:t>profile_update</a:t>
            </a:r>
            <a:r>
              <a:rPr lang="en-US" b="1" u="sng" dirty="0" smtClean="0"/>
              <a:t> :</a:t>
            </a:r>
            <a:br>
              <a:rPr lang="en-US" b="1" u="sng" dirty="0" smtClean="0"/>
            </a:br>
            <a:r>
              <a:rPr lang="bg-BG" b="1" u="sng" dirty="0" smtClean="0"/>
              <a:t/>
            </a:r>
            <a:br>
              <a:rPr lang="bg-BG" b="1" u="sng" dirty="0" smtClean="0"/>
            </a:br>
            <a:r>
              <a:rPr lang="bg-BG" sz="2400" dirty="0" smtClean="0"/>
              <a:t>Промяна на данните на база </a:t>
            </a:r>
            <a:r>
              <a:rPr lang="en-US" sz="2400" dirty="0" smtClean="0"/>
              <a:t>id</a:t>
            </a:r>
            <a:endParaRPr lang="en-US" sz="2400" dirty="0"/>
          </a:p>
        </p:txBody>
      </p:sp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8" t="15220" r="1410" b="8960"/>
          <a:stretch/>
        </p:blipFill>
        <p:spPr>
          <a:xfrm>
            <a:off x="282076" y="1828801"/>
            <a:ext cx="6558916" cy="3362035"/>
          </a:xfrm>
        </p:spPr>
      </p:pic>
      <p:pic>
        <p:nvPicPr>
          <p:cNvPr id="7" name="Картина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87" t="23997" r="24518" b="22131"/>
          <a:stretch/>
        </p:blipFill>
        <p:spPr>
          <a:xfrm>
            <a:off x="6929509" y="3509819"/>
            <a:ext cx="4994853" cy="280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" t="10432" r="-86" b="5767"/>
          <a:stretch/>
        </p:blipFill>
        <p:spPr>
          <a:xfrm>
            <a:off x="55418" y="1371601"/>
            <a:ext cx="7661777" cy="3602180"/>
          </a:xfrm>
        </p:spPr>
      </p:pic>
      <p:sp>
        <p:nvSpPr>
          <p:cNvPr id="8" name="Правоъгълник 7"/>
          <p:cNvSpPr/>
          <p:nvPr/>
        </p:nvSpPr>
        <p:spPr>
          <a:xfrm>
            <a:off x="5966691" y="2733964"/>
            <a:ext cx="360218" cy="3140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Съединител с чупка 9"/>
          <p:cNvCxnSpPr/>
          <p:nvPr/>
        </p:nvCxnSpPr>
        <p:spPr>
          <a:xfrm flipV="1">
            <a:off x="6326909" y="2484582"/>
            <a:ext cx="2336800" cy="406400"/>
          </a:xfrm>
          <a:prstGeom prst="bentConnector3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Текстово поле 10"/>
          <p:cNvSpPr txBox="1"/>
          <p:nvPr/>
        </p:nvSpPr>
        <p:spPr>
          <a:xfrm>
            <a:off x="8589818" y="2161416"/>
            <a:ext cx="3709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dirty="0" smtClean="0"/>
              <a:t>Вземаме </a:t>
            </a:r>
            <a:r>
              <a:rPr lang="en-US" dirty="0" smtClean="0"/>
              <a:t>id-</a:t>
            </a:r>
            <a:r>
              <a:rPr lang="bg-BG" dirty="0"/>
              <a:t> </a:t>
            </a:r>
            <a:r>
              <a:rPr lang="bg-BG" dirty="0" smtClean="0"/>
              <a:t>то на предмета.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bg-BG" dirty="0" smtClean="0"/>
              <a:t>Изтриваме го  от модела </a:t>
            </a:r>
            <a:r>
              <a:rPr lang="en-US" dirty="0" smtClean="0"/>
              <a:t>Subject.</a:t>
            </a:r>
            <a:endParaRPr lang="en-US" dirty="0"/>
          </a:p>
        </p:txBody>
      </p:sp>
      <p:sp>
        <p:nvSpPr>
          <p:cNvPr id="13" name="Правоъгълник 12"/>
          <p:cNvSpPr/>
          <p:nvPr/>
        </p:nvSpPr>
        <p:spPr>
          <a:xfrm>
            <a:off x="5652655" y="3048000"/>
            <a:ext cx="314036" cy="2493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Съединител с чупка 14"/>
          <p:cNvCxnSpPr/>
          <p:nvPr/>
        </p:nvCxnSpPr>
        <p:spPr>
          <a:xfrm rot="16200000" flipH="1">
            <a:off x="5350164" y="3756890"/>
            <a:ext cx="1925781" cy="1006763"/>
          </a:xfrm>
          <a:prstGeom prst="bentConnector3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Текстово поле 16"/>
          <p:cNvSpPr txBox="1"/>
          <p:nvPr/>
        </p:nvSpPr>
        <p:spPr>
          <a:xfrm>
            <a:off x="5897628" y="5296947"/>
            <a:ext cx="5241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/>
              <a:t>Променяме данните по </a:t>
            </a:r>
            <a:r>
              <a:rPr lang="en-US" dirty="0" smtClean="0"/>
              <a:t>id.</a:t>
            </a:r>
          </a:p>
          <a:p>
            <a:r>
              <a:rPr lang="bg-BG" dirty="0" smtClean="0"/>
              <a:t>Ако в съответното поле не е заявена промяна,</a:t>
            </a:r>
          </a:p>
          <a:p>
            <a:r>
              <a:rPr lang="bg-BG" dirty="0" smtClean="0"/>
              <a:t>Данните не се променят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44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1" t="33157" r="3858" b="31357"/>
          <a:stretch/>
        </p:blipFill>
        <p:spPr>
          <a:xfrm>
            <a:off x="4970546" y="4803007"/>
            <a:ext cx="7051408" cy="1896176"/>
          </a:xfrm>
        </p:spPr>
      </p:pic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5" t="16651" r="92" b="7111"/>
          <a:stretch/>
        </p:blipFill>
        <p:spPr>
          <a:xfrm>
            <a:off x="212437" y="212435"/>
            <a:ext cx="8506692" cy="431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8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 rotWithShape="1">
          <a:blip r:embed="rId2"/>
          <a:srcRect l="1182" t="4247" r="5117" b="14101"/>
          <a:stretch/>
        </p:blipFill>
        <p:spPr>
          <a:xfrm>
            <a:off x="0" y="0"/>
            <a:ext cx="6594764" cy="1597892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3"/>
          <a:srcRect t="3854" r="7284" b="17295"/>
          <a:stretch/>
        </p:blipFill>
        <p:spPr>
          <a:xfrm>
            <a:off x="5597235" y="1589672"/>
            <a:ext cx="6594763" cy="1644073"/>
          </a:xfrm>
          <a:prstGeom prst="rect">
            <a:avLst/>
          </a:prstGeom>
        </p:spPr>
      </p:pic>
      <p:pic>
        <p:nvPicPr>
          <p:cNvPr id="8" name="Картина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t="19007" r="15449" b="52249"/>
          <a:stretch/>
        </p:blipFill>
        <p:spPr>
          <a:xfrm>
            <a:off x="0" y="3187564"/>
            <a:ext cx="6594764" cy="1514763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9" t="18013" r="29547" b="43033"/>
          <a:stretch/>
        </p:blipFill>
        <p:spPr>
          <a:xfrm>
            <a:off x="5597233" y="4705587"/>
            <a:ext cx="6594765" cy="218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1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0" b="11119"/>
          <a:stretch/>
        </p:blipFill>
        <p:spPr>
          <a:xfrm>
            <a:off x="0" y="776278"/>
            <a:ext cx="8681987" cy="3574339"/>
          </a:xfrm>
        </p:spPr>
      </p:pic>
      <p:pic>
        <p:nvPicPr>
          <p:cNvPr id="6" name="Картина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7" t="32323" r="20287" b="24806"/>
          <a:stretch/>
        </p:blipFill>
        <p:spPr>
          <a:xfrm>
            <a:off x="6484218" y="4432434"/>
            <a:ext cx="5707782" cy="242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7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45" t="10124" r="21349" b="6294"/>
          <a:stretch/>
        </p:blipFill>
        <p:spPr>
          <a:xfrm>
            <a:off x="5578765" y="1852006"/>
            <a:ext cx="6511636" cy="4913631"/>
          </a:xfrm>
          <a:prstGeom prst="rect">
            <a:avLst/>
          </a:prstGeom>
        </p:spPr>
      </p:pic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8" t="16618" r="41066" b="6498"/>
          <a:stretch/>
        </p:blipFill>
        <p:spPr>
          <a:xfrm>
            <a:off x="110837" y="83127"/>
            <a:ext cx="5310909" cy="5238408"/>
          </a:xfrm>
        </p:spPr>
      </p:pic>
    </p:spTree>
    <p:extLst>
      <p:ext uri="{BB962C8B-B14F-4D97-AF65-F5344CB8AC3E}">
        <p14:creationId xmlns:p14="http://schemas.microsoft.com/office/powerpoint/2010/main" val="190384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на Office">
  <a:themeElements>
    <a:clrScheme name="Синьо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634</TotalTime>
  <Words>268</Words>
  <Application>Microsoft Office PowerPoint</Application>
  <PresentationFormat>Широк екран</PresentationFormat>
  <Paragraphs>41</Paragraphs>
  <Slides>21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Тема на Office</vt:lpstr>
      <vt:lpstr>Schooled for success</vt:lpstr>
      <vt:lpstr>Презентация на PowerPoint</vt:lpstr>
      <vt:lpstr>Презентация на PowerPoint</vt:lpstr>
      <vt:lpstr>Функцията profile_update :  Промяна на данните на база id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Schooled for success</dc:title>
  <dc:creator>user</dc:creator>
  <cp:lastModifiedBy>user</cp:lastModifiedBy>
  <cp:revision>23</cp:revision>
  <dcterms:created xsi:type="dcterms:W3CDTF">2022-11-15T17:37:11Z</dcterms:created>
  <dcterms:modified xsi:type="dcterms:W3CDTF">2022-11-17T18:25:59Z</dcterms:modified>
</cp:coreProperties>
</file>

<file path=docProps/thumbnail.jpeg>
</file>